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11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135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4E64032-0F8B-4022-9389-CBD71A05C816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BD9F843-EA6F-4FAD-A97D-181999011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4032-0F8B-4022-9389-CBD71A05C816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9F843-EA6F-4FAD-A97D-181999011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4032-0F8B-4022-9389-CBD71A05C816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9F843-EA6F-4FAD-A97D-181999011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4032-0F8B-4022-9389-CBD71A05C816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9F843-EA6F-4FAD-A97D-1819990115F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4032-0F8B-4022-9389-CBD71A05C816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9F843-EA6F-4FAD-A97D-1819990115F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4032-0F8B-4022-9389-CBD71A05C816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9F843-EA6F-4FAD-A97D-1819990115F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4032-0F8B-4022-9389-CBD71A05C816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9F843-EA6F-4FAD-A97D-1819990115F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4032-0F8B-4022-9389-CBD71A05C816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9F843-EA6F-4FAD-A97D-1819990115F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4032-0F8B-4022-9389-CBD71A05C816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9F843-EA6F-4FAD-A97D-181999011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44E64032-0F8B-4022-9389-CBD71A05C816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9F843-EA6F-4FAD-A97D-1819990115F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41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4E64032-0F8B-4022-9389-CBD71A05C816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BD9F843-EA6F-4FAD-A97D-1819990115F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/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/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44E64032-0F8B-4022-9389-CBD71A05C816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BD9F843-EA6F-4FAD-A97D-1819990115F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5905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 panose="05040102010807070707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665" indent="-228600" algn="l" rtl="0" eaLnBrk="1" latinLnBrk="0" hangingPunct="1">
        <a:spcBef>
          <a:spcPts val="325"/>
        </a:spcBef>
        <a:buClr>
          <a:schemeClr val="accent1"/>
        </a:buClr>
        <a:buFont typeface="Verdana" panose="020B0604030504040204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790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 panose="05020102010507070707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Хеморагијска болест новорођенчета</a:t>
            </a:r>
          </a:p>
          <a:p>
            <a:endParaRPr lang="sr-Cyrl-RS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Аутор: др Тијана Продановић</a:t>
            </a:r>
          </a:p>
          <a:p>
            <a:endParaRPr lang="en-US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35745" cy="6858635"/>
          </a:xfrm>
        </p:spPr>
        <p:txBody>
          <a:bodyPr/>
          <a:lstStyle/>
          <a:p>
            <a:pPr algn="ctr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r-Cyrl-RS" altLang="en-US" sz="2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Хеморагијска болест новорођенчета</a:t>
            </a:r>
          </a:p>
          <a:p>
            <a:pPr marL="0" indent="0" algn="l">
              <a:buNone/>
            </a:pPr>
            <a:endParaRPr lang="sr-Cyrl-RS" altLang="en-US" sz="20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sr-Cyrl-RS" altLang="en-US" sz="16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Клиничке манифестације:</a:t>
            </a:r>
          </a:p>
          <a:p>
            <a:pPr marL="0" indent="0" algn="l">
              <a:buNone/>
            </a:pPr>
            <a:endParaRPr lang="sr-Cyrl-RS" altLang="en-US" sz="16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sr-Cyrl-R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петехијално крварење или већи крвни подливи у кожи</a:t>
            </a:r>
            <a:endParaRPr lang="sr-Cyrl-RS" altLang="en-US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petehij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590800"/>
            <a:ext cx="3429000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64955" cy="6857365"/>
          </a:xfrm>
        </p:spPr>
        <p:txBody>
          <a:bodyPr/>
          <a:lstStyle/>
          <a:p>
            <a:pPr algn="ctr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r-Cyrl-R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Хеморагијска болест новорођенчета</a:t>
            </a:r>
          </a:p>
          <a:p>
            <a:pPr marL="0" indent="0" algn="l">
              <a:buNone/>
            </a:pPr>
            <a:endParaRPr lang="sr-Cyrl-RS" altLang="en-U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sr-Cyrl-RS" alt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Клиничке манифестације:</a:t>
            </a:r>
          </a:p>
          <a:p>
            <a:pPr marL="0" indent="0" algn="l">
              <a:buNone/>
            </a:pPr>
            <a:endParaRPr lang="sr-Cyrl-RS" altLang="en-U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sr-Cyrl-R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крварење око пупчаног патрљка</a:t>
            </a:r>
          </a:p>
          <a:p>
            <a:pPr algn="l"/>
            <a:endParaRPr lang="sr-Cyrl-RS" altLang="en-US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sr-Cyrl-R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крварење на месту венепункције</a:t>
            </a:r>
          </a:p>
        </p:txBody>
      </p:sp>
      <p:pic>
        <p:nvPicPr>
          <p:cNvPr id="4" name="Picture 3" descr="pupa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3048000"/>
            <a:ext cx="1847850" cy="246697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175"/>
            <a:ext cx="9144000" cy="6888480"/>
          </a:xfrm>
        </p:spPr>
        <p:txBody>
          <a:bodyPr/>
          <a:lstStyle/>
          <a:p>
            <a:pPr algn="ctr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r-Cyrl-R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Хеморагијска болест новорођенчета</a:t>
            </a:r>
          </a:p>
          <a:p>
            <a:pPr marL="0" indent="0" algn="l">
              <a:buNone/>
            </a:pPr>
            <a:endParaRPr lang="sr-Cyrl-RS" alt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sr-Cyrl-RS" alt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Клиничке манифестације:</a:t>
            </a:r>
          </a:p>
          <a:p>
            <a:pPr marL="0" indent="0" algn="l">
              <a:buNone/>
            </a:pPr>
            <a:endParaRPr lang="sr-Cyrl-RS" altLang="en-U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sr-Cyrl-R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Крварење из дигестивног тракта 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sr-Cyrl-RS" alt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- </a:t>
            </a:r>
            <a:r>
              <a:rPr lang="sr-Cyrl-R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повраћање крвавог садржаја( </a:t>
            </a:r>
            <a:r>
              <a:rPr lang="sr-Latn-R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hemathemesis)</a:t>
            </a:r>
            <a:endParaRPr lang="sr-Cyrl-RS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Font typeface="Arial" panose="020B0604020202020204" pitchFamily="34" charset="0"/>
              <a:buNone/>
            </a:pPr>
            <a:r>
              <a:rPr lang="sr-Cyrl-R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- крвава тамна, катранаста, столица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sr-Cyrl-RS" alt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sr-Cyrl-RS" altLang="sr-Latn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sr-Cyrl-RS" alt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Најопасније је интракранијално крварење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1371600"/>
            <a:ext cx="3657600" cy="2286000"/>
          </a:xfrm>
          <a:prstGeom prst="rect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4114800"/>
            <a:ext cx="4114800" cy="2362200"/>
          </a:xfrm>
          <a:prstGeom prst="rect">
            <a:avLst/>
          </a:prstGeom>
          <a:noFill/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sr-Cyrl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sr-Cyrl-R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Хеморагијска болест новорођенчета</a:t>
            </a:r>
          </a:p>
          <a:p>
            <a:pPr>
              <a:buNone/>
            </a:pPr>
            <a:endParaRPr lang="sr-Cyrl-R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sr-Cyrl-R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Дијагноза се поставља на основу:</a:t>
            </a:r>
          </a:p>
          <a:p>
            <a:pPr>
              <a:buNone/>
            </a:pP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Физикалног прегледа</a:t>
            </a:r>
          </a:p>
          <a:p>
            <a:pPr>
              <a:buFont typeface="+mj-lt"/>
              <a:buAutoNum type="arabicPeriod"/>
            </a:pP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Лабораторијских анализа</a:t>
            </a:r>
          </a:p>
          <a:p>
            <a:pPr>
              <a:buFont typeface="+mj-lt"/>
              <a:buAutoNum type="arabicPeriod"/>
            </a:pP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Анамнезе</a:t>
            </a:r>
          </a:p>
          <a:p>
            <a:pPr>
              <a:buFont typeface="+mj-lt"/>
              <a:buAutoNum type="arabicPeriod"/>
            </a:pP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pregl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1371600"/>
            <a:ext cx="3657600" cy="2209800"/>
          </a:xfrm>
          <a:prstGeom prst="rect">
            <a:avLst/>
          </a:prstGeom>
        </p:spPr>
      </p:pic>
      <p:pic>
        <p:nvPicPr>
          <p:cNvPr id="5" name="Picture 4" descr="laboratorij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0" y="3962400"/>
            <a:ext cx="4114800" cy="23622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sr-Cyrl-R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sr-Cyrl-R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Хеморагијска болест новорођенчета</a:t>
            </a:r>
          </a:p>
          <a:p>
            <a:pPr>
              <a:buNone/>
            </a:pP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sr-Cyrl-R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Физикални преглед:</a:t>
            </a:r>
          </a:p>
          <a:p>
            <a:pPr>
              <a:buNone/>
            </a:pPr>
            <a:endParaRPr lang="sr-Cyrl-R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иницијалном физикалном прегледу потребно је дефинисати опште стање детета:</a:t>
            </a:r>
          </a:p>
          <a:p>
            <a:pPr>
              <a:buNone/>
            </a:pP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</a:t>
            </a:r>
          </a:p>
          <a:p>
            <a:pPr>
              <a:buFont typeface="Wingdings" panose="05000000000000000000" pitchFamily="2" charset="2"/>
              <a:buChar char="Ø"/>
            </a:pP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Лоше</a:t>
            </a:r>
          </a:p>
          <a:p>
            <a:pPr>
              <a:buFont typeface="Wingdings" panose="05000000000000000000" pitchFamily="2" charset="2"/>
              <a:buChar char="Ø"/>
            </a:pP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Новорођенче које крвари може да да развије знаке шока због обилног крварења у телесним шупљинама или интракранијално.</a:t>
            </a:r>
          </a:p>
          <a:p>
            <a:pPr>
              <a:buFont typeface="Wingdings" panose="05000000000000000000" pitchFamily="2" charset="2"/>
              <a:buChar char="Ø"/>
            </a:pP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Процена општег стања детета служи као процена  при усмеравању клиничког размишљања</a:t>
            </a:r>
          </a:p>
          <a:p>
            <a:pPr>
              <a:buFont typeface="Wingdings" panose="05000000000000000000" pitchFamily="2" charset="2"/>
              <a:buChar char="Ø"/>
            </a:pP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Инспекција са нагласком на детаљан преглед коже.</a:t>
            </a:r>
          </a:p>
          <a:p>
            <a:pPr>
              <a:buFont typeface="Wingdings" panose="05000000000000000000" pitchFamily="2" charset="2"/>
              <a:buChar char="Ø"/>
            </a:pP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sr-Cyrl-R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sr-Cyrl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sr-Cyrl-R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Хеморагијска болест новорођенчета</a:t>
            </a:r>
          </a:p>
          <a:p>
            <a:pPr>
              <a:buNone/>
            </a:pPr>
            <a:endParaRPr lang="sr-Cyrl-R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sr-Cyrl-R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Преглед коже: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боја, процена периферне перфузије, уочавање евентуалних знакова трауме, присуство жутице, петехија, хематома, пурпуре.</a:t>
            </a:r>
          </a:p>
          <a:p>
            <a:pPr>
              <a:buNone/>
            </a:pPr>
            <a:endParaRPr lang="sr-Cyrl-R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sr-Cyrl-R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Преглед главе: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облик главе – Кефалхематом</a:t>
            </a:r>
          </a:p>
          <a:p>
            <a:pPr>
              <a:buNone/>
            </a:pPr>
            <a:endParaRPr lang="sr-Cyrl-R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sr-Cyrl-R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Преглед грудног коша: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симетричност покрета при дисању, перкусијски и аускултаторни налаз на плућима – Хематоторакс</a:t>
            </a:r>
          </a:p>
          <a:p>
            <a:pPr>
              <a:buNone/>
            </a:pPr>
            <a:endParaRPr lang="sr-Cyrl-R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sr-Cyrl-R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Преглед абдомена: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палпацијом оценити евентуално постојање органомегалије или знакове перитонеалног надражаја. Инспекцијом пупчаног патрљка уочити евентуалне знакове крварења. Важан је и налаз дигиторекталног прегледа – постојање мелене, хематохезије. Крварење из дигистивног тракта може да има порекло из прогутане мајчине крви током порођаја или из рагада током подоја.  </a:t>
            </a:r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APT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користи за разликовање феталног хемоглобина од хемоглобина мајке. Хемоглобин мајке уз присуство базе мења боју у светло браон а хемоглобин детета остаје непромењен.</a:t>
            </a:r>
          </a:p>
          <a:p>
            <a:pPr>
              <a:buNone/>
            </a:pPr>
            <a:r>
              <a:rPr lang="sr-Cyrl-R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Преглед екстремитета: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постојање хематома или неки други облик кожног крварења, прегледати место апликације ИМ ињекције и уочити евентуално крварење.</a:t>
            </a:r>
            <a:endParaRPr lang="en-U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sr-Cyrl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sr-Cyrl-R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Хеморагијска болест новорођенчета</a:t>
            </a:r>
          </a:p>
          <a:p>
            <a:pPr>
              <a:buNone/>
            </a:pPr>
            <a:endParaRPr lang="sr-Cyrl-R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sr-Cyrl-R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Неуролошки статус: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разликује се од узраста детета. Одступања у неуролошком статусу јављају се код интракранијалних крварења: иритабилно понашање, заузимање абнормалног положаја тела, асиметрични покрети екстремитета, промене у тонусу мускулатуре, изостанак постојања контакта очима, одсуство примитивних рефлекса....</a:t>
            </a:r>
          </a:p>
          <a:p>
            <a:pPr>
              <a:buNone/>
            </a:pPr>
            <a:endParaRPr lang="sr-Cyrl-R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opistotonu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514600"/>
            <a:ext cx="1847850" cy="24765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sr-Cyrl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sr-Cyrl-R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Хеморагијска болест новорођенчета</a:t>
            </a:r>
          </a:p>
          <a:p>
            <a:pPr>
              <a:buNone/>
            </a:pPr>
            <a:endParaRPr lang="sr-Cyrl-R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sr-Cyrl-R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Лабораторијске анализе: </a:t>
            </a:r>
          </a:p>
          <a:p>
            <a:pPr>
              <a:buNone/>
            </a:pPr>
            <a:endParaRPr lang="sr-Cyrl-R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Продужено</a:t>
            </a:r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протромбинско време (</a:t>
            </a:r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али је број тромбоцита нормалан</a:t>
            </a:r>
          </a:p>
          <a:p>
            <a:pPr>
              <a:buNone/>
            </a:pP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Дијагноза се потврђује заустављањем крварења  и скраћењем </a:t>
            </a:r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PT-a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након примене витамина К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sr-Cyrl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sr-Cyrl-R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Хеморагијска болест новорођенчета</a:t>
            </a:r>
          </a:p>
          <a:p>
            <a:pPr>
              <a:buNone/>
            </a:pPr>
            <a:endParaRPr lang="sr-Cyrl-R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sr-Cyrl-R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Лечење и превенција:</a:t>
            </a:r>
          </a:p>
          <a:p>
            <a:pPr>
              <a:buNone/>
            </a:pPr>
            <a:endParaRPr lang="sr-Cyrl-R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Састоје у неодложној примени витамина К не чекајући резултате лабораторијских тестова.</a:t>
            </a:r>
          </a:p>
          <a:p>
            <a:pPr>
              <a:buNone/>
            </a:pP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Витамин К се даје ИМ, ИВ, СК</a:t>
            </a:r>
          </a:p>
          <a:p>
            <a:pPr>
              <a:buNone/>
            </a:pP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случају да је  крварење  опасно по живот примењује се:</a:t>
            </a:r>
          </a:p>
          <a:p>
            <a:pPr>
              <a:buNone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конвентровани фактор </a:t>
            </a:r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IX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који у себи садржи витамин К</a:t>
            </a:r>
          </a:p>
          <a:p>
            <a:pPr>
              <a:buNone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протромбински комплекс</a:t>
            </a:r>
          </a:p>
          <a:p>
            <a:pPr>
              <a:buNone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рекомбиновани, активирани фактор </a:t>
            </a:r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VIII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који се може понављати свака 4</a:t>
            </a:r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престанка крварења.</a:t>
            </a:r>
          </a:p>
          <a:p>
            <a:pPr>
              <a:buNone/>
            </a:pP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Новорођенче са хематемезом поставити у уздигнути положај, главу детета окренути на страну</a:t>
            </a:r>
          </a:p>
          <a:p>
            <a:pPr>
              <a:buNone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Новорођенче сместити у инкубатор.</a:t>
            </a:r>
          </a:p>
          <a:p>
            <a:pPr>
              <a:buNone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Заклонити новорођенче од светлосне и звучне иритације.</a:t>
            </a:r>
          </a:p>
          <a:p>
            <a:pPr>
              <a:buNone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Манипулација треба да буде сведена на минимум</a:t>
            </a:r>
          </a:p>
          <a:p>
            <a:pPr>
              <a:buNone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Заштитити дете од дужег плача.</a:t>
            </a:r>
          </a:p>
          <a:p>
            <a:pPr>
              <a:buNone/>
            </a:pP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sr-Cyrl-R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sr-Cyrl-R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Хеморагијска болест новорођенчета</a:t>
            </a:r>
          </a:p>
          <a:p>
            <a:pPr>
              <a:buNone/>
            </a:pPr>
            <a:endParaRPr lang="sr-Cyrl-R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sr-Cyrl-R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Превенција:</a:t>
            </a:r>
          </a:p>
          <a:p>
            <a:pPr>
              <a:buNone/>
            </a:pPr>
            <a:endParaRPr lang="sr-Cyrl-R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примена витамина К по иницијалном збрињавању, у порођајној сали, 1</a:t>
            </a:r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интрамускуларно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превремено рођеној новорођенчади ТМ &lt; 1500 </a:t>
            </a:r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дати 0,5</a:t>
            </a:r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витамина К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превремено рођеној новорођенчади ТМ &lt; 1000 </a:t>
            </a:r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дати 0,3</a:t>
            </a:r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витамина К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превенција касног облика хеморагијске болести подразумева да се након парентералне примене на рођењу настави са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os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применом витамина К од 2. до 12. недеље живота код деце на природној исхрани</a:t>
            </a: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vit 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401992"/>
            <a:ext cx="2857500" cy="1600200"/>
          </a:xfrm>
          <a:prstGeom prst="rect">
            <a:avLst/>
          </a:prstGeom>
        </p:spPr>
      </p:pic>
      <p:pic>
        <p:nvPicPr>
          <p:cNvPr id="5" name="Picture 4" descr="spric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0" y="3429000"/>
            <a:ext cx="2143125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sr-Cyrl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sr-Cyrl-R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Хеморагијска болест новорођрнчета</a:t>
            </a:r>
          </a:p>
          <a:p>
            <a:pPr algn="ctr">
              <a:buNone/>
            </a:pPr>
            <a:endParaRPr lang="sr-Cyrl-R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charset="0"/>
              <a:buChar char="ü"/>
            </a:pPr>
            <a:endParaRPr lang="sr-Cyrl-R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charset="0"/>
              <a:buChar char="ü"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најчешћи стечени поремећај коагулације у новорођеначком периоду</a:t>
            </a:r>
          </a:p>
          <a:p>
            <a:pPr algn="l">
              <a:buFont typeface="Wingdings" panose="05000000000000000000" charset="0"/>
              <a:buChar char="ü"/>
            </a:pP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charset="0"/>
              <a:buChar char="ü"/>
            </a:pP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charset="0"/>
              <a:buChar char="ü"/>
            </a:pP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charset="0"/>
              <a:buChar char="ü"/>
            </a:pP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charset="0"/>
              <a:buChar char="ü"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последица је недостатка фактора коагулације зависних од витамина К ( протромбин-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II, VII, IX, X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l">
              <a:buFont typeface="Wingdings" panose="05000000000000000000" charset="0"/>
              <a:buChar char="ü"/>
            </a:pP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charset="0"/>
              <a:buChar char="ü"/>
            </a:pP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sr-Cyrl-R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Хвала   на   пажњи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50800" y="635"/>
            <a:ext cx="9194800" cy="6857365"/>
          </a:xfrm>
        </p:spPr>
        <p:txBody>
          <a:bodyPr/>
          <a:lstStyle/>
          <a:p>
            <a:pPr algn="ctr"/>
            <a:endPara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r-Cyrl-R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Хеморагијска болест новорођенчета</a:t>
            </a:r>
          </a:p>
          <a:p>
            <a:pPr marL="0" indent="0" algn="l">
              <a:buNone/>
            </a:pPr>
            <a:r>
              <a:rPr lang="sr-Cyrl-R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l">
              <a:buNone/>
            </a:pPr>
            <a:r>
              <a:rPr lang="sr-Cyrl-R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Етиологија и патогенеза</a:t>
            </a:r>
          </a:p>
          <a:p>
            <a:pPr marL="0" indent="0" algn="l">
              <a:buNone/>
            </a:pPr>
            <a:endParaRPr lang="sr-Cyrl-R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sr-Cyrl-R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Дефицит витамина К код новорођенчета је последица:</a:t>
            </a:r>
          </a:p>
          <a:p>
            <a:pPr marL="457200" indent="-457200" algn="l">
              <a:buFont typeface="+mj-lt"/>
              <a:buAutoNum type="arabicPeriod"/>
            </a:pPr>
            <a:r>
              <a:rPr lang="sr-Cyrl-R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слабог трансплацентарног транспорта витамина К </a:t>
            </a:r>
          </a:p>
          <a:p>
            <a:pPr marL="457200" indent="-457200" algn="l">
              <a:buFont typeface="+mj-lt"/>
              <a:buAutoNum type="arabicPeriod"/>
            </a:pPr>
            <a:r>
              <a:rPr lang="sr-Cyrl-R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релативног недостатка фактора коагулације због незрелости функције јетра </a:t>
            </a:r>
          </a:p>
          <a:p>
            <a:pPr marL="457200" indent="-457200" algn="l">
              <a:buFont typeface="+mj-lt"/>
              <a:buAutoNum type="arabicPeriod"/>
            </a:pPr>
            <a:r>
              <a:rPr lang="sr-Cyrl-R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хуманом млеку је садржај веома низак тако да је немогуће задовољити дневне потребе у овом витамину</a:t>
            </a:r>
          </a:p>
          <a:p>
            <a:pPr marL="457200" indent="-457200" algn="l">
              <a:buFont typeface="+mj-lt"/>
              <a:buAutoNum type="arabicPeriod"/>
            </a:pPr>
            <a:r>
              <a:rPr lang="sr-Cyrl-R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недовољно развијене цревне флоре новорођенчета које синтетише витамин К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635" y="0"/>
            <a:ext cx="9144000" cy="6873875"/>
          </a:xfrm>
        </p:spPr>
        <p:txBody>
          <a:bodyPr/>
          <a:lstStyle/>
          <a:p>
            <a:pPr marL="0" indent="0" algn="ctr">
              <a:buNone/>
            </a:pPr>
            <a:endParaRPr lang="sr-Cyrl-R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r-Cyrl-R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Хеморагијска болест новорођенчета</a:t>
            </a:r>
          </a:p>
          <a:p>
            <a:pPr marL="0" indent="0" algn="l">
              <a:buNone/>
            </a:pPr>
            <a:endParaRPr lang="sr-Cyrl-RS" altLang="en-U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sr-Cyrl-R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Витамин К компонента микрозомалног карбоксилазног система везаног за мембрану ћелије, неопходан је за синтезу фактора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II, VII, IX, X</a:t>
            </a:r>
            <a:r>
              <a:rPr lang="sr-Cyrl-R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фактора коагулације, антикоагулантних протеина </a:t>
            </a:r>
            <a:r>
              <a:rPr lang="sr-Latn-R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sr-Cyrl-R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R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модификовање протеина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sr-Cyrl-R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alt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Z.</a:t>
            </a:r>
            <a:endParaRPr lang="sr-Cyrl-RS" alt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sr-Cyrl-RS" altLang="sr-Cyrl-R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sr-Cyrl-RS" alt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Витамин К је неопходан и за синтезу антикоагулантних протеина његов дефицит се манифестује крварењем а не тромбозом. </a:t>
            </a:r>
          </a:p>
          <a:p>
            <a:pPr marL="0" indent="0" algn="l">
              <a:buNone/>
            </a:pPr>
            <a:endParaRPr lang="sr-Cyrl-RS" alt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sr-Cyrl-RS" alt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Витамин К је липосолубилан витамин.</a:t>
            </a:r>
          </a:p>
          <a:p>
            <a:pPr marL="0" indent="0" algn="l">
              <a:buNone/>
            </a:pPr>
            <a:endParaRPr lang="sr-Cyrl-RS" altLang="sr-Cyrl-R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sr-Cyrl-RS" alt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 облика вит. К:</a:t>
            </a:r>
          </a:p>
          <a:p>
            <a:pPr marL="0" indent="0" algn="l">
              <a:buNone/>
            </a:pPr>
            <a:endParaRPr lang="sr-Cyrl-RS" alt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sr-Cyrl-RS" alt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1( фитонадитион) има га у поврћу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sr-Cyrl-RS" alt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sr-Cyrl-RS" alt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2( менакинон) синтетише га гастроинтестинална флора 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sr-Cyrl-RS" alt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sr-Cyrl-RS" alt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3( менадион) хидросолубилан синтетички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3365" cy="6816725"/>
          </a:xfrm>
        </p:spPr>
        <p:txBody>
          <a:bodyPr/>
          <a:lstStyle/>
          <a:p>
            <a:pPr algn="ctr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r-Cyrl-RS" altLang="en-US" sz="2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Хеморагијска болест новорођенчета</a:t>
            </a:r>
          </a:p>
          <a:p>
            <a:pPr marL="0" indent="0" algn="l">
              <a:buNone/>
            </a:pPr>
            <a:endParaRPr lang="sr-Cyrl-RS" altLang="en-US" sz="16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sr-Cyrl-R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Почетком ентералног уноса почиње синтеза витамина К.</a:t>
            </a:r>
          </a:p>
          <a:p>
            <a:pPr marL="0" indent="0" algn="l">
              <a:buNone/>
            </a:pPr>
            <a:endParaRPr lang="sr-Cyrl-RS" altLang="en-US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sr-Cyrl-R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 ризика за настанак </a:t>
            </a:r>
            <a:r>
              <a:rPr lang="sr-Latn-R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HBN</a:t>
            </a:r>
            <a:r>
              <a:rPr lang="sr-Cyrl-R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l">
              <a:buNone/>
            </a:pPr>
            <a:endParaRPr lang="sr-Cyrl-RS" altLang="en-US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r>
              <a:rPr lang="sr-Cyrl-R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искључиво дојење</a:t>
            </a:r>
          </a:p>
          <a:p>
            <a:pPr algn="l">
              <a:buFont typeface="+mj-lt"/>
              <a:buAutoNum type="arabicPeriod"/>
            </a:pPr>
            <a:r>
              <a:rPr lang="sr-Cyrl-R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недостатак профилактичке примене одмах након рођења</a:t>
            </a:r>
          </a:p>
          <a:p>
            <a:pPr algn="l">
              <a:buFont typeface="+mj-lt"/>
              <a:buAutoNum type="arabicPeriod"/>
            </a:pPr>
            <a:r>
              <a:rPr lang="sr-Cyrl-R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фетална хипоксија и порођајна асфиксија</a:t>
            </a:r>
          </a:p>
          <a:p>
            <a:pPr algn="l">
              <a:buFont typeface="+mj-lt"/>
              <a:buAutoNum type="arabicPeriod"/>
            </a:pPr>
            <a:r>
              <a:rPr lang="sr-Cyrl-R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поврде при порођају</a:t>
            </a:r>
          </a:p>
          <a:p>
            <a:pPr algn="l">
              <a:buFont typeface="+mj-lt"/>
              <a:buAutoNum type="arabicPeriod"/>
            </a:pPr>
            <a:r>
              <a:rPr lang="sr-Cyrl-R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застој интраутериног развоја</a:t>
            </a:r>
          </a:p>
          <a:p>
            <a:pPr algn="l">
              <a:buFont typeface="+mj-lt"/>
              <a:buAutoNum type="arabicPeriod"/>
            </a:pPr>
            <a:r>
              <a:rPr lang="sr-Cyrl-R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порођај царским резом</a:t>
            </a:r>
          </a:p>
          <a:p>
            <a:pPr algn="l">
              <a:buFont typeface="+mj-lt"/>
              <a:buAutoNum type="arabicPeriod"/>
            </a:pPr>
            <a:r>
              <a:rPr lang="sr-Cyrl-R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недоношчад</a:t>
            </a:r>
          </a:p>
          <a:p>
            <a:pPr algn="l">
              <a:buFont typeface="+mj-lt"/>
              <a:buAutoNum type="arabicPeriod"/>
            </a:pPr>
            <a:r>
              <a:rPr lang="sr-Cyrl-R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болести мајке и употреба лекова током трудноће: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sr-Cyrl-R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- антиепилептици (фенитион, барбитурати, карбамазепин)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sr-Cyrl-R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- антикоагуланти (варфарин)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sr-Cyrl-R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- туберкулостатици (изонијазид, римфапицин)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sr-Cyrl-R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- антибиотици широког спектра дејства ( цефалоспорини)</a:t>
            </a:r>
          </a:p>
          <a:p>
            <a:pPr algn="l">
              <a:buFont typeface="+mj-lt"/>
              <a:buAutoNum type="arabicPeriod"/>
            </a:pPr>
            <a:endParaRPr lang="sr-Cyrl-RS" altLang="en-US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7365"/>
          </a:xfrm>
        </p:spPr>
        <p:txBody>
          <a:bodyPr/>
          <a:lstStyle/>
          <a:p>
            <a:pPr algn="ctr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r-Cyrl-R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Хеморагијска болест новорођенчета</a:t>
            </a:r>
          </a:p>
          <a:p>
            <a:pPr marL="0" indent="0" algn="l">
              <a:buNone/>
            </a:pPr>
            <a:endParaRPr lang="sr-Cyrl-RS" altLang="en-U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sr-Cyrl-R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1894. год.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Charles Townsend je</a:t>
            </a:r>
            <a:r>
              <a:rPr lang="sr-Cyrl-R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први описао крварење код 50- оро новорођенчади.</a:t>
            </a:r>
          </a:p>
          <a:p>
            <a:pPr marL="0" indent="0" algn="l">
              <a:buNone/>
            </a:pPr>
            <a:endParaRPr lang="sr-Cyrl-RS" altLang="en-US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sr-Cyrl-R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Према временском периоду јављања разикујемо три облика болести:</a:t>
            </a:r>
          </a:p>
          <a:p>
            <a:pPr marL="0" indent="0" algn="l">
              <a:buNone/>
            </a:pPr>
            <a:endParaRPr lang="sr-Cyrl-RS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r>
              <a:rPr lang="sr-Cyrl-R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Рани - јавља се у првих 24 сата живота</a:t>
            </a:r>
          </a:p>
          <a:p>
            <a:pPr algn="l">
              <a:buFont typeface="+mj-lt"/>
              <a:buAutoNum type="arabicPeriod"/>
            </a:pPr>
            <a:endParaRPr lang="sr-Cyrl-RS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r>
              <a:rPr lang="sr-Cyrl-R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Класични - јавља се од 2. - 7. дана живота</a:t>
            </a:r>
          </a:p>
          <a:p>
            <a:pPr algn="l">
              <a:buFont typeface="+mj-lt"/>
              <a:buAutoNum type="arabicPeriod"/>
            </a:pPr>
            <a:endParaRPr lang="sr-Cyrl-RS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r>
              <a:rPr lang="sr-Cyrl-R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Касни - јавља се од 8. дана до 6.месеца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0"/>
            <a:ext cx="9143365" cy="6856095"/>
          </a:xfrm>
        </p:spPr>
        <p:txBody>
          <a:bodyPr/>
          <a:lstStyle/>
          <a:p>
            <a:pPr algn="ctr"/>
            <a:endParaRPr lang="en-US" dirty="0"/>
          </a:p>
          <a:p>
            <a:pPr marL="0" indent="0" algn="ctr">
              <a:buNone/>
            </a:pPr>
            <a:r>
              <a:rPr lang="sr-Cyrl-RS" alt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Хеморагијска болест новорођенчета</a:t>
            </a:r>
          </a:p>
          <a:p>
            <a:pPr marL="0" indent="0" algn="l">
              <a:buNone/>
            </a:pPr>
            <a:endParaRPr lang="sr-Cyrl-RS" altLang="en-U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sr-Cyrl-RS" alt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Рани облик </a:t>
            </a:r>
            <a:r>
              <a:rPr lang="sr-Latn-RS" altLang="sr-Cyrl-R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HBN</a:t>
            </a:r>
            <a:endParaRPr lang="sr-Cyrl-RS" altLang="en-U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sr-Cyrl-RS" altLang="en-U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sr-Cyrl-R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крварење се јавља се у првих 24 сата </a:t>
            </a:r>
          </a:p>
          <a:p>
            <a:pPr algn="l">
              <a:buFont typeface="Wingdings" panose="05000000000000000000" pitchFamily="2" charset="2"/>
              <a:buChar char="§"/>
            </a:pPr>
            <a:endParaRPr lang="sr-Cyrl-RS" altLang="en-US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sr-Cyrl-R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најчешће је последица примене лекова који утичу на метаболизам витамина К (антикоагулантна или антиконвулзивна терапија), а које је мајка користила за време трудноће</a:t>
            </a:r>
          </a:p>
          <a:p>
            <a:pPr algn="l">
              <a:buFont typeface="Wingdings" panose="05000000000000000000" pitchFamily="2" charset="2"/>
              <a:buChar char="§"/>
            </a:pPr>
            <a:endParaRPr lang="sr-Cyrl-RS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sr-Cyrl-R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крварења су опасна по живот</a:t>
            </a:r>
          </a:p>
          <a:p>
            <a:pPr algn="l">
              <a:buFont typeface="Wingdings" panose="05000000000000000000" pitchFamily="2" charset="2"/>
              <a:buChar char="§"/>
            </a:pPr>
            <a:endParaRPr lang="sr-Cyrl-RS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sr-Cyrl-R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понекад је малапсорпција масти код мајке узрок раног облика </a:t>
            </a:r>
            <a:r>
              <a:rPr lang="sr-Latn-R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HBN</a:t>
            </a:r>
            <a:endParaRPr lang="sr-Cyrl-RS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pitchFamily="2" charset="2"/>
              <a:buChar char="§"/>
            </a:pPr>
            <a:endParaRPr lang="sr-Cyrl-RS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175"/>
            <a:ext cx="9144000" cy="6842125"/>
          </a:xfrm>
        </p:spPr>
        <p:txBody>
          <a:bodyPr/>
          <a:lstStyle/>
          <a:p>
            <a:pPr algn="ctr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r-Cyrl-R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Хеморагијска болест новорођенчета</a:t>
            </a:r>
          </a:p>
          <a:p>
            <a:pPr marL="0" indent="0" algn="l">
              <a:buNone/>
            </a:pPr>
            <a:endParaRPr lang="sr-Cyrl-RS" alt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sr-Cyrl-RS" alt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Класични облик </a:t>
            </a:r>
            <a:r>
              <a:rPr lang="sr-Latn-RS" altLang="sr-Cyrl-R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HBN</a:t>
            </a:r>
            <a:endParaRPr lang="sr-Cyrl-RS" altLang="en-U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sr-Cyrl-RS" altLang="en-U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sr-Cyrl-R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јавља се од 2. -7. дана живота</a:t>
            </a:r>
          </a:p>
          <a:p>
            <a:pPr algn="l">
              <a:buFont typeface="Wingdings" panose="05000000000000000000" pitchFamily="2" charset="2"/>
              <a:buChar char="§"/>
            </a:pPr>
            <a:endParaRPr lang="sr-Cyrl-RS" altLang="en-US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sr-Cyrl-R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најчешће код превремено рођене деце</a:t>
            </a:r>
          </a:p>
          <a:p>
            <a:pPr algn="l">
              <a:buFont typeface="Wingdings" panose="05000000000000000000" pitchFamily="2" charset="2"/>
              <a:buChar char="§"/>
            </a:pPr>
            <a:endParaRPr lang="sr-Cyrl-RS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sr-Cyrl-R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 новорођенчади која су искључиво на природној исхрани</a:t>
            </a:r>
          </a:p>
          <a:p>
            <a:pPr algn="l">
              <a:buFont typeface="Wingdings" panose="05000000000000000000" pitchFamily="2" charset="2"/>
              <a:buChar char="§"/>
            </a:pPr>
            <a:endParaRPr lang="sr-Cyrl-RS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sr-Cyrl-R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крварења су присутна у гастроинтестиналном тракту, пупчаној рани, на месту венепункције, ендокранијуму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635"/>
          </a:xfrm>
        </p:spPr>
        <p:txBody>
          <a:bodyPr/>
          <a:lstStyle/>
          <a:p>
            <a:pPr algn="ctr"/>
            <a:endPara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r-Cyrl-R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Хеморагијска болест новорођенчета</a:t>
            </a:r>
          </a:p>
          <a:p>
            <a:pPr marL="0" indent="0" algn="l">
              <a:buNone/>
            </a:pPr>
            <a:endParaRPr lang="sr-Cyrl-RS" altLang="en-U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sr-Cyrl-RS" alt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Касни облик </a:t>
            </a:r>
            <a:r>
              <a:rPr lang="sr-Latn-RS" altLang="sr-Cyrl-R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HBN</a:t>
            </a:r>
            <a:endParaRPr lang="sr-Cyrl-RS" altLang="en-U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sr-Cyrl-RS" altLang="en-U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sr-Cyrl-R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јавља се после прве недеље живота па све до 6 месеци старости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endParaRPr lang="sr-Cyrl-RS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sr-Cyrl-R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ризични су сви пацијенти који имају неадекватан унос витамина К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endParaRPr lang="sr-Cyrl-RS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sr-Cyrl-R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нису примили профилактичку дозу на рођењу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endParaRPr lang="sr-Cyrl-RS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sr-Cyrl-R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недовољан унос код новорођенчади на искључиво природној исхрани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endParaRPr lang="sr-Cyrl-RS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sr-Cyrl-R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лоша апсорпција витамина К( дефицит антитрипсина, билијарна атрезија, хепатитис, цистична фиброза, целијакија, хронична дијареја, дуготрајно коришћење антибиотика)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endParaRPr lang="sr-Cyrl-RS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sr-Cyrl-RS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sr-Cyrl-RS" altLang="en-U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sr-Cyrl-RS" alt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sr-Cyrl-RS" alt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1041</Words>
  <Application>Microsoft Office PowerPoint</Application>
  <PresentationFormat>On-screen Show (4:3)</PresentationFormat>
  <Paragraphs>229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Lucida Sans Unicode</vt:lpstr>
      <vt:lpstr>Times New Roman</vt:lpstr>
      <vt:lpstr>Verdana</vt:lpstr>
      <vt:lpstr>Wingdings</vt:lpstr>
      <vt:lpstr>Wingdings 2</vt:lpstr>
      <vt:lpstr>Wingdings 3</vt:lpstr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korisnik</cp:lastModifiedBy>
  <cp:revision>26</cp:revision>
  <dcterms:created xsi:type="dcterms:W3CDTF">2024-09-17T11:09:00Z</dcterms:created>
  <dcterms:modified xsi:type="dcterms:W3CDTF">2025-05-14T13:55:57Z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9D7DC71FD98C40D1AC446CF118B6D93A_12</vt:lpwstr>
  </property>
  <property fmtid="{D5CDD505-2E9C-101B-9397-08002B2CF9AE}" pid="3" name="KSOProductBuildVer">
    <vt:lpwstr>1033-12.2.0.18283</vt:lpwstr>
  </property>
</Properties>
</file>